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66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55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2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91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0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58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98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3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09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20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1DC4-B745-49CD-B778-97A16B459415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C6D53-AD1C-4434-8624-A5D021C58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7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ridge.org/highereducation/services/instructors/tools-and-resources-for-teachin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bridge.org/%5bISBNofBook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ridge.org/core/register/highereducation?ref=https://www.cambridge.org/highereducation/login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ambridge.org/about-us/legal-notices/privacy-notice" TargetMode="External"/><Relationship Id="rId5" Type="http://schemas.openxmlformats.org/officeDocument/2006/relationships/hyperlink" Target="https://www.cambridge.org/highereducation/services/students/faq" TargetMode="External"/><Relationship Id="rId4" Type="http://schemas.openxmlformats.org/officeDocument/2006/relationships/hyperlink" Target="https://www.cambridge.org/highereducation/services/students/offline-bookshel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piral-download.s3-eu-west-1.amazonaws.com/Spiral.ex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piral-download.s3-eu-west-1.amazonaws.com/Spiral.pk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540"/>
            <a:ext cx="12212320" cy="67824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88984" y="1394011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 dirty="0" smtClean="0">
                <a:latin typeface="Arial" panose="020B0604020202020204" pitchFamily="34" charset="0"/>
              </a:rPr>
              <a:t>BOOK TITLE</a:t>
            </a:r>
          </a:p>
          <a:p>
            <a:pPr algn="ctr">
              <a:spcBef>
                <a:spcPct val="50000"/>
              </a:spcBef>
            </a:pPr>
            <a:r>
              <a:rPr lang="en-GB" altLang="en-US" sz="2400" b="1" dirty="0" smtClean="0">
                <a:latin typeface="Arial" panose="020B0604020202020204" pitchFamily="34" charset="0"/>
              </a:rPr>
              <a:t>(Book Subtitle)</a:t>
            </a:r>
          </a:p>
          <a:p>
            <a:pPr algn="ctr">
              <a:spcBef>
                <a:spcPct val="50000"/>
              </a:spcBef>
            </a:pPr>
            <a:r>
              <a:rPr lang="en-GB" altLang="en-US" sz="2400" b="1" dirty="0" smtClean="0">
                <a:latin typeface="Arial" panose="020B0604020202020204" pitchFamily="34" charset="0"/>
              </a:rPr>
              <a:t>(Edition)</a:t>
            </a:r>
          </a:p>
          <a:p>
            <a:pPr algn="ctr">
              <a:spcBef>
                <a:spcPct val="50000"/>
              </a:spcBef>
            </a:pPr>
            <a:endParaRPr lang="en-GB" altLang="en-US" dirty="0" smtClean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en-US" dirty="0" smtClean="0">
                <a:latin typeface="Arial" panose="020B0604020202020204" pitchFamily="34" charset="0"/>
              </a:rPr>
              <a:t>By (Authors)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7300" y="501459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altLang="en-US" sz="2800" b="1" dirty="0" smtClean="0"/>
              <a:t>[Core Text]:</a:t>
            </a:r>
            <a:br>
              <a:rPr lang="en-GB" altLang="en-US" sz="2800" b="1" dirty="0" smtClean="0"/>
            </a:br>
            <a:r>
              <a:rPr lang="en-GB" altLang="en-US" sz="2400" dirty="0" smtClean="0"/>
              <a:t>[COURSE NUMBER]: [COURSE NAME]</a:t>
            </a:r>
            <a:endParaRPr lang="en-GB" sz="2400" dirty="0"/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4753156" y="4572000"/>
            <a:ext cx="631453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anose="02020603050405020304" pitchFamily="18" charset="0"/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anose="02020603050405020304" pitchFamily="18" charset="0"/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anose="02020603050405020304" pitchFamily="18" charset="0"/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anose="02020603050405020304" pitchFamily="18" charset="0"/>
              <a:defRPr sz="2800">
                <a:solidFill>
                  <a:schemeClr val="bg1"/>
                </a:solidFill>
                <a:latin typeface="Frutiger LT Std 45 Light" panose="020B0402020204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chemeClr val="tx1"/>
                </a:solidFill>
              </a:rPr>
              <a:t>Available from </a:t>
            </a:r>
            <a:r>
              <a:rPr lang="en-GB" altLang="en-US" sz="2000" b="1" dirty="0" smtClean="0">
                <a:solidFill>
                  <a:schemeClr val="tx1"/>
                </a:solidFill>
              </a:rPr>
              <a:t>[College Bookstore] </a:t>
            </a:r>
            <a:r>
              <a:rPr lang="en-GB" altLang="en-US" sz="2000" dirty="0" smtClean="0">
                <a:solidFill>
                  <a:schemeClr val="tx1"/>
                </a:solidFill>
              </a:rPr>
              <a:t>or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[Link to Cambridge.org/[ISBN] for individual student purchase] </a:t>
            </a:r>
            <a:endParaRPr lang="en-GB" alt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09291" y="655608"/>
            <a:ext cx="3329796" cy="45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BOOK COVER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6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20"/>
            <a:ext cx="12231984" cy="6793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6213" y="1524675"/>
            <a:ext cx="1097725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FF0000"/>
                </a:solidFill>
              </a:rPr>
              <a:t>[Delete Slide As Necessary - Section for the resources that students can access via Cambridge University Press Higher Education Website]</a:t>
            </a:r>
          </a:p>
          <a:p>
            <a:endParaRPr lang="en-GB" alt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FF0000"/>
                </a:solidFill>
              </a:rPr>
              <a:t>[Link to resources page on the </a:t>
            </a:r>
            <a:r>
              <a:rPr lang="en-GB" altLang="en-US" sz="2000" dirty="0">
                <a:solidFill>
                  <a:srgbClr val="FF0000"/>
                </a:solidFill>
                <a:hlinkClick r:id="rId3"/>
              </a:rPr>
              <a:t>Higher Education </a:t>
            </a:r>
            <a:r>
              <a:rPr lang="en-GB" altLang="en-US" sz="2000" dirty="0" smtClean="0">
                <a:solidFill>
                  <a:srgbClr val="FF0000"/>
                </a:solidFill>
                <a:hlinkClick r:id="rId3"/>
              </a:rPr>
              <a:t>from Cambridge University Press </a:t>
            </a:r>
            <a:r>
              <a:rPr lang="en-GB" altLang="en-US" sz="2000" dirty="0" smtClean="0">
                <a:solidFill>
                  <a:srgbClr val="FF0000"/>
                </a:solidFill>
              </a:rPr>
              <a:t>website and list resources]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 smtClean="0"/>
              <a:t>Students do not need and should not need to request access to free resources. </a:t>
            </a:r>
          </a:p>
          <a:p>
            <a:endParaRPr lang="en-GB" altLang="en-US" sz="2000" dirty="0" smtClean="0"/>
          </a:p>
          <a:p>
            <a:endParaRPr lang="en-GB" alt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562756" y="554078"/>
            <a:ext cx="91064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400" b="1" dirty="0" smtClean="0"/>
              <a:t>Supplementary Materials for Students</a:t>
            </a:r>
            <a:endParaRPr lang="en-GB" sz="4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6786" y="3862730"/>
            <a:ext cx="7317428" cy="2036767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174521" y="5207443"/>
            <a:ext cx="1172265" cy="19840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3174520" y="5518492"/>
            <a:ext cx="1172265" cy="19840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Multiply 9"/>
          <p:cNvSpPr/>
          <p:nvPr/>
        </p:nvSpPr>
        <p:spPr>
          <a:xfrm>
            <a:off x="6564701" y="4584240"/>
            <a:ext cx="569344" cy="59374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54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20"/>
            <a:ext cx="12231984" cy="6793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6213" y="1524675"/>
            <a:ext cx="1023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FF0000"/>
                </a:solidFill>
              </a:rPr>
              <a:t>[Delete as necessary - Section for Faculty to add links for students to browse – faculty created website, related or current articles or news reports, extra books students could consider alongside the core text] </a:t>
            </a:r>
            <a:endParaRPr lang="en-GB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5275" y="554078"/>
            <a:ext cx="6522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400" b="1" dirty="0" smtClean="0"/>
              <a:t>Extra Learning for Students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99330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20"/>
            <a:ext cx="12231984" cy="67933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0655" y="423505"/>
            <a:ext cx="93106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400" b="1" dirty="0" smtClean="0"/>
              <a:t>What is the Cambridge Spiral </a:t>
            </a:r>
            <a:r>
              <a:rPr lang="en-GB" altLang="en-US" sz="4400" b="1" dirty="0" err="1" smtClean="0"/>
              <a:t>eReader</a:t>
            </a:r>
            <a:r>
              <a:rPr lang="en-GB" altLang="en-US" sz="4400" b="1" dirty="0" smtClean="0"/>
              <a:t>?</a:t>
            </a:r>
            <a:endParaRPr lang="en-GB" sz="4400" dirty="0"/>
          </a:p>
        </p:txBody>
      </p:sp>
      <p:sp>
        <p:nvSpPr>
          <p:cNvPr id="7" name="Rectangle 6"/>
          <p:cNvSpPr/>
          <p:nvPr/>
        </p:nvSpPr>
        <p:spPr>
          <a:xfrm>
            <a:off x="996214" y="2392136"/>
            <a:ext cx="1023955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The </a:t>
            </a:r>
            <a:r>
              <a:rPr lang="en-GB" altLang="en-US" sz="2400" dirty="0" err="1" smtClean="0"/>
              <a:t>eReader</a:t>
            </a:r>
            <a:r>
              <a:rPr lang="en-GB" altLang="en-US" sz="2400" dirty="0" smtClean="0"/>
              <a:t> app allows students to </a:t>
            </a:r>
            <a:r>
              <a:rPr lang="en-GB" altLang="en-US" sz="2400" b="1" dirty="0" smtClean="0"/>
              <a:t>download the textbooks </a:t>
            </a:r>
            <a:r>
              <a:rPr lang="en-GB" altLang="en-US" sz="2400" dirty="0" smtClean="0"/>
              <a:t>that they can access via their institution to their own </a:t>
            </a:r>
            <a:r>
              <a:rPr lang="en-GB" altLang="en-US" sz="2400" b="1" dirty="0" smtClean="0"/>
              <a:t>offline reading bookshelf</a:t>
            </a:r>
            <a:r>
              <a:rPr lang="en-GB" altLang="en-US" sz="2400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i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The </a:t>
            </a:r>
            <a:r>
              <a:rPr lang="en-GB" altLang="en-US" sz="2400" dirty="0" err="1" smtClean="0"/>
              <a:t>eReader</a:t>
            </a:r>
            <a:r>
              <a:rPr lang="en-GB" altLang="en-US" sz="2400" dirty="0" smtClean="0"/>
              <a:t> app allows students </a:t>
            </a:r>
            <a:r>
              <a:rPr lang="en-GB" altLang="en-US" sz="2400" b="1" dirty="0" smtClean="0"/>
              <a:t>to highlight, bookmark and make notes </a:t>
            </a:r>
            <a:r>
              <a:rPr lang="en-GB" altLang="en-US" sz="2400" dirty="0" smtClean="0"/>
              <a:t>within the online version of the textbook. </a:t>
            </a:r>
          </a:p>
          <a:p>
            <a:endParaRPr lang="en-GB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/>
              <a:t>Students will be able to read the book via their institutional login, but will need a Cambridge Higher Education </a:t>
            </a:r>
            <a:r>
              <a:rPr lang="en-GB" altLang="en-US" sz="2400" dirty="0" smtClean="0"/>
              <a:t>account to </a:t>
            </a:r>
            <a:r>
              <a:rPr lang="en-GB" altLang="en-US" sz="2400" dirty="0"/>
              <a:t>access the full functionality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2935" y="1192946"/>
            <a:ext cx="107283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FF0000"/>
                </a:solidFill>
              </a:rPr>
              <a:t>[Delete as necessary </a:t>
            </a:r>
            <a:r>
              <a:rPr lang="en-GB" altLang="en-US" dirty="0" smtClean="0">
                <a:solidFill>
                  <a:srgbClr val="FF0000"/>
                </a:solidFill>
              </a:rPr>
              <a:t>if your institution has not purchased this textbook on an annual subscription model from Cambridge University Press – for </a:t>
            </a:r>
            <a:r>
              <a:rPr lang="en-GB" altLang="en-US" dirty="0" err="1" smtClean="0">
                <a:solidFill>
                  <a:srgbClr val="FF0000"/>
                </a:solidFill>
              </a:rPr>
              <a:t>invidual</a:t>
            </a:r>
            <a:r>
              <a:rPr lang="en-GB" altLang="en-US" dirty="0" smtClean="0">
                <a:solidFill>
                  <a:srgbClr val="FF0000"/>
                </a:solidFill>
              </a:rPr>
              <a:t> print or eBook purchasing please direct the student to slide 1 or link to </a:t>
            </a:r>
            <a:r>
              <a:rPr lang="en-GB" altLang="en-US" dirty="0" smtClean="0">
                <a:solidFill>
                  <a:srgbClr val="FF0000"/>
                </a:solidFill>
                <a:hlinkClick r:id="rId3"/>
              </a:rPr>
              <a:t>www.Cambridge.org/[ISBNofBook</a:t>
            </a:r>
            <a:r>
              <a:rPr lang="en-GB" altLang="en-US" dirty="0" smtClean="0">
                <a:solidFill>
                  <a:srgbClr val="FF0000"/>
                </a:solidFill>
              </a:rPr>
              <a:t>] ] </a:t>
            </a:r>
            <a:endParaRPr lang="en-GB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2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20"/>
            <a:ext cx="12231984" cy="6793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84848" y="1432213"/>
            <a:ext cx="1066943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You will be able to access the textbook online via your institutional login. </a:t>
            </a:r>
            <a:endParaRPr lang="en-GB" alt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In order to access the full functionality of Cambridge Spiral </a:t>
            </a:r>
            <a:r>
              <a:rPr lang="en-GB" altLang="en-US" sz="2200" dirty="0" err="1" smtClean="0"/>
              <a:t>eReader</a:t>
            </a:r>
            <a:r>
              <a:rPr lang="en-GB" altLang="en-US" sz="2200" dirty="0" smtClean="0"/>
              <a:t>, you will also need to </a:t>
            </a:r>
            <a:r>
              <a:rPr lang="en-GB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create a Cambridge University Press Higher Education account.</a:t>
            </a:r>
            <a:r>
              <a:rPr lang="en-GB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To access the textbook for </a:t>
            </a:r>
            <a:r>
              <a:rPr lang="en-GB" altLang="en-US" sz="2200" b="1" dirty="0" smtClean="0"/>
              <a:t>offline reading, </a:t>
            </a:r>
            <a:r>
              <a:rPr lang="en-GB" altLang="en-US" sz="2200" dirty="0" smtClean="0"/>
              <a:t>please </a:t>
            </a:r>
            <a:r>
              <a:rPr lang="en-GB" altLang="en-US" sz="2200" dirty="0" smtClean="0">
                <a:hlinkClick r:id="rId4"/>
              </a:rPr>
              <a:t>download the Cambridge Spiral </a:t>
            </a:r>
            <a:r>
              <a:rPr lang="en-GB" altLang="en-US" sz="2200" dirty="0" err="1" smtClean="0">
                <a:hlinkClick r:id="rId4"/>
              </a:rPr>
              <a:t>eReader</a:t>
            </a:r>
            <a:r>
              <a:rPr lang="en-GB" altLang="en-US" sz="2200" dirty="0" smtClean="0">
                <a:hlinkClick r:id="rId4"/>
              </a:rPr>
              <a:t> app. </a:t>
            </a:r>
            <a:endParaRPr lang="en-GB" alt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For more access FAQs, </a:t>
            </a:r>
            <a:r>
              <a:rPr lang="en-GB" altLang="en-US" sz="2200" dirty="0">
                <a:hlinkClick r:id="rId5"/>
              </a:rPr>
              <a:t>please read </a:t>
            </a:r>
            <a:r>
              <a:rPr lang="en-GB" altLang="en-US" sz="2200" dirty="0" smtClean="0">
                <a:hlinkClick r:id="rId5"/>
              </a:rPr>
              <a:t>here</a:t>
            </a:r>
            <a:endParaRPr lang="en-GB" altLang="en-US" sz="2200" dirty="0"/>
          </a:p>
          <a:p>
            <a:endParaRPr lang="en-GB" altLang="en-US" sz="2400" dirty="0"/>
          </a:p>
          <a:p>
            <a:r>
              <a:rPr lang="en-GB" altLang="en-US" i="1" dirty="0" smtClean="0"/>
              <a:t>When signing up for a HE account, you will not be automatically opted into any marketing or sales from Cambridge University Press, unless you change your preferences. Our privacy notice can </a:t>
            </a:r>
            <a:r>
              <a:rPr lang="en-GB" altLang="en-US" i="1" dirty="0"/>
              <a:t>be found here: </a:t>
            </a:r>
            <a:r>
              <a:rPr lang="en-GB" altLang="en-US" i="1" dirty="0" smtClean="0">
                <a:hlinkClick r:id="rId6"/>
              </a:rPr>
              <a:t>www.cambridge.org/about-us/legal-notices/privacy-notice</a:t>
            </a:r>
            <a:r>
              <a:rPr lang="en-GB" altLang="en-US" i="1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449777" y="148709"/>
            <a:ext cx="72924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400" b="1" dirty="0" smtClean="0"/>
              <a:t>Accessing the Textbook Online</a:t>
            </a:r>
            <a:endParaRPr lang="en-GB" sz="4400" dirty="0"/>
          </a:p>
        </p:txBody>
      </p:sp>
      <p:sp>
        <p:nvSpPr>
          <p:cNvPr id="7" name="Rectangle 6"/>
          <p:cNvSpPr/>
          <p:nvPr/>
        </p:nvSpPr>
        <p:spPr>
          <a:xfrm>
            <a:off x="1124310" y="875866"/>
            <a:ext cx="10650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FF0000"/>
                </a:solidFill>
              </a:rPr>
              <a:t>[Delete as necessary </a:t>
            </a:r>
            <a:r>
              <a:rPr lang="en-GB" altLang="en-US" dirty="0" smtClean="0">
                <a:solidFill>
                  <a:srgbClr val="FF0000"/>
                </a:solidFill>
              </a:rPr>
              <a:t>if your institution has not purchased this textbook on an annual subscription model from Cambridge University Press] </a:t>
            </a:r>
            <a:endParaRPr lang="en-GB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1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20"/>
            <a:ext cx="12231984" cy="67933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30373" y="169358"/>
            <a:ext cx="89712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400" b="1" dirty="0" smtClean="0"/>
              <a:t>What Systems does the app work on?</a:t>
            </a:r>
            <a:endParaRPr lang="en-GB" sz="4400" dirty="0"/>
          </a:p>
        </p:txBody>
      </p:sp>
      <p:sp>
        <p:nvSpPr>
          <p:cNvPr id="7" name="Rectangle 6"/>
          <p:cNvSpPr/>
          <p:nvPr/>
        </p:nvSpPr>
        <p:spPr>
          <a:xfrm>
            <a:off x="439811" y="1492924"/>
            <a:ext cx="113523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Download Cambridge Spiral for Higher Education from Cambridge University Press </a:t>
            </a:r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Offline Windows App</a:t>
            </a:r>
          </a:p>
          <a:p>
            <a:r>
              <a:rPr lang="en-GB" sz="2000" dirty="0"/>
              <a:t>System </a:t>
            </a:r>
            <a:r>
              <a:rPr lang="en-GB" sz="2000" dirty="0" smtClean="0"/>
              <a:t>Requirements: Windows </a:t>
            </a:r>
            <a:r>
              <a:rPr lang="en-GB" sz="2000" dirty="0"/>
              <a:t>7+</a:t>
            </a:r>
          </a:p>
          <a:p>
            <a:r>
              <a:rPr lang="en-GB" sz="2000" dirty="0">
                <a:hlinkClick r:id="rId3" tooltip="download Cambridge spiral for Windows"/>
              </a:rPr>
              <a:t>Click here to download</a:t>
            </a:r>
            <a:r>
              <a:rPr lang="en-GB" sz="2000" dirty="0"/>
              <a:t> 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b="1" dirty="0" smtClean="0"/>
              <a:t>Download </a:t>
            </a:r>
            <a:r>
              <a:rPr lang="en-GB" sz="2000" b="1" dirty="0"/>
              <a:t>Cambridge Spiral for Higher Education from Cambridge University Press </a:t>
            </a:r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Offline Desktop App </a:t>
            </a: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(Apple Mac</a:t>
            </a:r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GB" sz="2000" dirty="0"/>
              <a:t>System </a:t>
            </a:r>
            <a:r>
              <a:rPr lang="en-GB" sz="2000" dirty="0" smtClean="0"/>
              <a:t>Requirements: Mac </a:t>
            </a:r>
            <a:r>
              <a:rPr lang="en-GB" sz="2000" dirty="0"/>
              <a:t>OS 10.12 Sierra and above.</a:t>
            </a:r>
          </a:p>
          <a:p>
            <a:r>
              <a:rPr lang="en-GB" sz="2000" dirty="0">
                <a:hlinkClick r:id="rId4" tooltip="download Cambridge spiral for MacOS"/>
              </a:rPr>
              <a:t>Click here to download</a:t>
            </a:r>
            <a:r>
              <a:rPr lang="en-GB" sz="2000" dirty="0"/>
              <a:t> 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b="1" dirty="0" smtClean="0"/>
              <a:t>Download </a:t>
            </a:r>
            <a:r>
              <a:rPr lang="en-GB" sz="2000" b="1" dirty="0"/>
              <a:t>Cambridge Spiral for Higher Education from Cambridge University Press </a:t>
            </a:r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iOS App (iPhone/iPad</a:t>
            </a: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GB" sz="2000" dirty="0"/>
              <a:t>System </a:t>
            </a:r>
            <a:r>
              <a:rPr lang="en-GB" sz="2000" dirty="0" smtClean="0"/>
              <a:t>Requirements: iOS </a:t>
            </a:r>
            <a:r>
              <a:rPr lang="en-GB" sz="2000" dirty="0"/>
              <a:t>10.0 and </a:t>
            </a:r>
            <a:r>
              <a:rPr lang="en-GB" sz="2000" dirty="0" smtClean="0"/>
              <a:t>above. </a:t>
            </a:r>
            <a:r>
              <a:rPr lang="en-GB" sz="2000" b="1" i="1" dirty="0" smtClean="0"/>
              <a:t>Download the app from the Apple Store</a:t>
            </a:r>
            <a:endParaRPr lang="en-GB" sz="2000" dirty="0" smtClean="0"/>
          </a:p>
          <a:p>
            <a:endParaRPr lang="en-GB" sz="2000" b="1" dirty="0"/>
          </a:p>
          <a:p>
            <a:r>
              <a:rPr lang="en-GB" sz="2000" b="1" dirty="0" smtClean="0"/>
              <a:t>Cambridge </a:t>
            </a:r>
            <a:r>
              <a:rPr lang="en-GB" sz="2000" b="1" dirty="0"/>
              <a:t>Spiral for Higher Education from Cambridge University Press </a:t>
            </a:r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Android App</a:t>
            </a:r>
          </a:p>
          <a:p>
            <a:r>
              <a:rPr lang="en-GB" sz="2000" dirty="0"/>
              <a:t>System </a:t>
            </a:r>
            <a:r>
              <a:rPr lang="en-GB" sz="2000" dirty="0" smtClean="0"/>
              <a:t>Requirements: Android </a:t>
            </a:r>
            <a:r>
              <a:rPr lang="en-GB" sz="2000" dirty="0"/>
              <a:t>version 8.0 and </a:t>
            </a:r>
            <a:r>
              <a:rPr lang="en-GB" sz="2000" dirty="0" smtClean="0"/>
              <a:t>above. </a:t>
            </a:r>
            <a:r>
              <a:rPr lang="en-GB" sz="2000" b="1" i="1" dirty="0" smtClean="0"/>
              <a:t>Download the app from Google Play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1063788" y="882969"/>
            <a:ext cx="107283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FF0000"/>
                </a:solidFill>
              </a:rPr>
              <a:t>[Delete as necessary </a:t>
            </a:r>
            <a:r>
              <a:rPr lang="en-GB" altLang="en-US" dirty="0" smtClean="0">
                <a:solidFill>
                  <a:srgbClr val="FF0000"/>
                </a:solidFill>
              </a:rPr>
              <a:t>if your institution has not purchased this textbook on an annual subscription model from Cambridge University Press] </a:t>
            </a:r>
            <a:endParaRPr lang="en-GB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7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44121905211345AE5886D0D4955CBF" ma:contentTypeVersion="13" ma:contentTypeDescription="Create a new document." ma:contentTypeScope="" ma:versionID="556a158d5c30478b4483a3263b739233">
  <xsd:schema xmlns:xsd="http://www.w3.org/2001/XMLSchema" xmlns:xs="http://www.w3.org/2001/XMLSchema" xmlns:p="http://schemas.microsoft.com/office/2006/metadata/properties" xmlns:ns3="7fe41e9d-baf0-48d8-b5b8-a39b02ca8fe0" xmlns:ns4="3bd9480d-03e0-43da-84b9-d31b26c2c220" targetNamespace="http://schemas.microsoft.com/office/2006/metadata/properties" ma:root="true" ma:fieldsID="18a7b5833d22ba2d63a52c53dbc76239" ns3:_="" ns4:_="">
    <xsd:import namespace="7fe41e9d-baf0-48d8-b5b8-a39b02ca8fe0"/>
    <xsd:import namespace="3bd9480d-03e0-43da-84b9-d31b26c2c2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e41e9d-baf0-48d8-b5b8-a39b02ca8f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9480d-03e0-43da-84b9-d31b26c2c2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DD2F9D-2CAE-432E-A81C-5879656D0D67}">
  <ds:schemaRefs>
    <ds:schemaRef ds:uri="7fe41e9d-baf0-48d8-b5b8-a39b02ca8fe0"/>
    <ds:schemaRef ds:uri="http://purl.org/dc/terms/"/>
    <ds:schemaRef ds:uri="3bd9480d-03e0-43da-84b9-d31b26c2c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81CD989-BA4E-4D3F-850C-39E8D7BF36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e41e9d-baf0-48d8-b5b8-a39b02ca8fe0"/>
    <ds:schemaRef ds:uri="3bd9480d-03e0-43da-84b9-d31b26c2c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7A7A15-FA26-4669-A567-61CEA7C04A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440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Frutiger LT Std 45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 University Press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Newby</dc:creator>
  <cp:lastModifiedBy>Helen Gorham</cp:lastModifiedBy>
  <cp:revision>24</cp:revision>
  <dcterms:created xsi:type="dcterms:W3CDTF">2019-10-02T09:28:52Z</dcterms:created>
  <dcterms:modified xsi:type="dcterms:W3CDTF">2020-10-21T09:47:09Z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0x0101000D44121905211345AE5886D0D4955CBF</vt:lpwstr>
  </property>
</Properties>
</file>